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3ABA13-34D5-4A63-A55D-98C53E097A43}">
  <a:tblStyle styleId="{553ABA13-34D5-4A63-A55D-98C53E097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59.png"/><Relationship Id="rId4" Type="http://schemas.openxmlformats.org/officeDocument/2006/relationships/image" Target="../media/image71.png"/><Relationship Id="rId5" Type="http://schemas.openxmlformats.org/officeDocument/2006/relationships/image" Target="../media/image6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65.png"/><Relationship Id="rId7" Type="http://schemas.openxmlformats.org/officeDocument/2006/relationships/image" Target="../media/image75.png"/><Relationship Id="rId8" Type="http://schemas.openxmlformats.org/officeDocument/2006/relationships/image" Target="../media/image6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69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79.png"/><Relationship Id="rId7" Type="http://schemas.openxmlformats.org/officeDocument/2006/relationships/image" Target="../media/image87.png"/><Relationship Id="rId8" Type="http://schemas.openxmlformats.org/officeDocument/2006/relationships/image" Target="../media/image8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84.png"/><Relationship Id="rId4" Type="http://schemas.openxmlformats.org/officeDocument/2006/relationships/image" Target="../media/image74.png"/><Relationship Id="rId5" Type="http://schemas.openxmlformats.org/officeDocument/2006/relationships/image" Target="../media/image78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9" Type="http://schemas.openxmlformats.org/officeDocument/2006/relationships/image" Target="../media/image93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0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1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Relationship Id="rId4" Type="http://schemas.openxmlformats.org/officeDocument/2006/relationships/image" Target="../media/image1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1.png"/><Relationship Id="rId4" Type="http://schemas.openxmlformats.org/officeDocument/2006/relationships/image" Target="../media/image1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1.png"/><Relationship Id="rId4" Type="http://schemas.openxmlformats.org/officeDocument/2006/relationships/image" Target="../media/image119.png"/><Relationship Id="rId5" Type="http://schemas.openxmlformats.org/officeDocument/2006/relationships/image" Target="../media/image1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Andrew Christenson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[Weak Passwords/Usernames]</a:t>
            </a:r>
            <a:endParaRPr/>
          </a:p>
        </p:txBody>
      </p:sp>
      <p:sp>
        <p:nvSpPr>
          <p:cNvPr id="1132" name="Google Shape;113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Utilized crackstation.net to to crack the hashed password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password ‘linux4u’ was found for user Ryan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6" name="Google Shape;11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200" y="2153610"/>
            <a:ext cx="2919048" cy="1143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3" name="Google Shape;1153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9" name="Google Shape;1159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5"/>
          <p:cNvSpPr txBox="1"/>
          <p:nvPr>
            <p:ph idx="1" type="subTitle"/>
          </p:nvPr>
        </p:nvSpPr>
        <p:spPr>
          <a:xfrm>
            <a:off x="1518150" y="67070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on 05/05/2021 at 12:00 AM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100">
                <a:solidFill>
                  <a:schemeClr val="dk1"/>
                </a:solidFill>
              </a:rPr>
              <a:t>51,807</a:t>
            </a:r>
            <a:r>
              <a:rPr lang="en" sz="1100">
                <a:solidFill>
                  <a:schemeClr val="dk1"/>
                </a:solidFill>
              </a:rPr>
              <a:t> requests were made from source IP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spike in network traffic indicates this is a port scan</a:t>
            </a:r>
            <a:endParaRPr sz="1200"/>
          </a:p>
        </p:txBody>
      </p:sp>
      <p:pic>
        <p:nvPicPr>
          <p:cNvPr id="1161" name="Google Shape;11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850" y="8219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4800"/>
            <a:ext cx="8839204" cy="293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8" name="Google Shape;1168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6"/>
          <p:cNvSpPr txBox="1"/>
          <p:nvPr>
            <p:ph idx="1" type="subTitle"/>
          </p:nvPr>
        </p:nvSpPr>
        <p:spPr>
          <a:xfrm>
            <a:off x="17512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31,826 requests were made at 12:00AM on 05/05/2021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files in the </a:t>
            </a:r>
            <a:r>
              <a:rPr lang="en" sz="1200">
                <a:solidFill>
                  <a:schemeClr val="dk1"/>
                </a:solidFill>
              </a:rPr>
              <a:t>/secret_folder were requested.</a:t>
            </a:r>
            <a:r>
              <a:rPr lang="en" sz="1200"/>
              <a:t> They contained a password hash that was cracked to allow access to the machine</a:t>
            </a:r>
            <a:endParaRPr sz="1200"/>
          </a:p>
        </p:txBody>
      </p:sp>
      <p:pic>
        <p:nvPicPr>
          <p:cNvPr id="1170" name="Google Shape;11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9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65400"/>
            <a:ext cx="8591672" cy="28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7" name="Google Shape;1177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7"/>
          <p:cNvSpPr txBox="1"/>
          <p:nvPr>
            <p:ph idx="1" type="subTitle"/>
          </p:nvPr>
        </p:nvSpPr>
        <p:spPr>
          <a:xfrm>
            <a:off x="1808025" y="7096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31,826 requests were made in the attack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4 requests were successful</a:t>
            </a:r>
            <a:endParaRPr sz="1200"/>
          </a:p>
        </p:txBody>
      </p:sp>
      <p:pic>
        <p:nvPicPr>
          <p:cNvPr id="1179" name="Google Shape;11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50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33750"/>
            <a:ext cx="8839204" cy="290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6" name="Google Shape;118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8"/>
          <p:cNvSpPr txBox="1"/>
          <p:nvPr>
            <p:ph idx="1" type="subTitle"/>
          </p:nvPr>
        </p:nvSpPr>
        <p:spPr>
          <a:xfrm>
            <a:off x="2303425" y="765197"/>
            <a:ext cx="5791200" cy="702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65 requests were made to the /webdav directory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main files requested were shell.php and passwd.dav</a:t>
            </a:r>
            <a:endParaRPr sz="1200"/>
          </a:p>
        </p:txBody>
      </p:sp>
      <p:pic>
        <p:nvPicPr>
          <p:cNvPr id="1188" name="Google Shape;11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675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326" y="1420053"/>
            <a:ext cx="5545027" cy="182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5976" y="2232178"/>
            <a:ext cx="6210949" cy="20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7" name="Google Shape;1197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3" name="Google Shape;1203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alarm if the connections exceed 1000 in an hour</a:t>
            </a:r>
            <a:endParaRPr sz="1400"/>
          </a:p>
        </p:txBody>
      </p:sp>
      <p:sp>
        <p:nvSpPr>
          <p:cNvPr id="1205" name="Google Shape;1205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Patch the firewall so these connections are blocked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Perform regular system scans to detect and close any open ports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1" name="Google Shape;1211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alarm when access to the hidden directory is requested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Threshold of 10 requests per hour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3" name="Google Shape;1213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Encrypt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Whitelist only the acceptable IP addresses that can </a:t>
            </a:r>
            <a:r>
              <a:rPr lang="en" sz="1400"/>
              <a:t>access</a:t>
            </a:r>
            <a:r>
              <a:rPr lang="en" sz="1400"/>
              <a:t> this directory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Ensure share settings are restricted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9" name="Google Shape;1219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alarm when there are 400 level response codes returned at a threshold of 15 error codes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1" name="Google Shape;122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Lock out the user when 10 invalid login attempt are reached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Require more complex passwords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27" name="Google Shape;1227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an alarm when IP addresses not on the whitelist attempt to access WebDAV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9" name="Google Shape;1229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a whitelist and harden the </a:t>
            </a:r>
            <a:r>
              <a:rPr lang="en" sz="1400"/>
              <a:t>firewall</a:t>
            </a:r>
            <a:r>
              <a:rPr lang="en" sz="1400"/>
              <a:t> if necessary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5" name="Google Shape;1235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alarm when any attempt is made to upload files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7" name="Google Shape;1237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Close any </a:t>
            </a:r>
            <a:r>
              <a:rPr lang="en" sz="1400"/>
              <a:t>unnecessary</a:t>
            </a:r>
            <a:r>
              <a:rPr lang="en" sz="1400"/>
              <a:t> ports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Only allow whitelisted IP addresses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restrictive access controls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8946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10.0.0.76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Azure Hyper-V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6144292" cy="40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57"/>
          <p:cNvSpPr/>
          <p:nvPr/>
        </p:nvSpPr>
        <p:spPr>
          <a:xfrm>
            <a:off x="1306950" y="2271350"/>
            <a:ext cx="110700" cy="1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062" name="Google Shape;1062;p57"/>
          <p:cNvSpPr txBox="1"/>
          <p:nvPr/>
        </p:nvSpPr>
        <p:spPr>
          <a:xfrm>
            <a:off x="1230575" y="2131600"/>
            <a:ext cx="3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90</a:t>
            </a:r>
            <a:endParaRPr b="1"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9" name="Google Shape;1069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0" name="Google Shape;1070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6" name="Google Shape;107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7" name="Google Shape;1077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8" name="Google Shape;1078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{553ABA13-34D5-4A63-A55D-98C53E097A43}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Hyper-V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monitoring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4" name="Google Shape;108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5" name="Google Shape;10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6" name="Google Shape;1086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{553ABA13-34D5-4A63-A55D-98C53E097A43}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Open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CVE-2019-6579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entry to anyone trying to access the machine through port 80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Folders and files can be viewed easily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 and basic usernames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 and passwords are just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words and easily crackable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Folder and file access is attainable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</a:t>
            </a:r>
            <a:r>
              <a:rPr lang="en"/>
              <a:t>atio</a:t>
            </a:r>
            <a:r>
              <a:rPr lang="en"/>
              <a:t>n: [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Port 80 Open</a:t>
            </a:r>
            <a:r>
              <a:rPr lang="en"/>
              <a:t>]</a:t>
            </a:r>
            <a:endParaRPr/>
          </a:p>
        </p:txBody>
      </p:sp>
      <p:sp>
        <p:nvSpPr>
          <p:cNvPr id="1092" name="Google Shape;109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Utilized nmap to scan for open ports on the machine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5" name="Google Shape;1095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9" name="Google Shape;109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Discovered that ports 80 and 22 were open on the machine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3" name="Google Shape;1103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4" name="Google Shape;110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5" name="Google Shape;110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6" name="Google Shape;11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123" y="1538850"/>
            <a:ext cx="2877602" cy="220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[LFI Vulnerability]</a:t>
            </a:r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Utilized meterpreter and msfvenom to deliver payload to the machine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5" name="Google Shape;1115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exploit gained access to the machine’s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6" name="Google Shape;11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671" y="1680650"/>
            <a:ext cx="2971857" cy="208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